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65" r:id="rId5"/>
    <p:sldId id="261" r:id="rId6"/>
    <p:sldId id="268" r:id="rId7"/>
    <p:sldId id="269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lalic.VZEM\AppData\Local\Microsoft\Windows\INetCache\Content.Outlook\5OU3EKK1\PLAN%20NADZORA%20ZA%20RAZDOBLJE%20od%2011.%20do%2017.%20o&#382;ujka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lalic.VZEM\AppData\Local\Microsoft\Windows\INetCache\Content.Outlook\5OU3EKK1\PLAN%20NADZORA%20ZA%20RAZDOBLJE%20od%2011.%20do%2017.%20o&#382;ujka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75650971805322E-2"/>
          <c:y val="6.4814814814814811E-2"/>
          <c:w val="0.93888888888888888"/>
          <c:h val="0.73577136191309422"/>
        </c:manualLayout>
      </c:layout>
      <c:lineChart>
        <c:grouping val="standard"/>
        <c:varyColors val="0"/>
        <c:ser>
          <c:idx val="0"/>
          <c:order val="0"/>
          <c:tx>
            <c:strRef>
              <c:f>Sheet1!$M$19</c:f>
              <c:strCache>
                <c:ptCount val="1"/>
                <c:pt idx="0">
                  <c:v>BROJ FINANCIRANIH PROJEKATA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Sheet1!$L$20:$L$29</c:f>
              <c:strCache>
                <c:ptCount val="10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  <c:pt idx="7">
                  <c:v>2022.</c:v>
                </c:pt>
                <c:pt idx="8">
                  <c:v>2023.</c:v>
                </c:pt>
                <c:pt idx="9">
                  <c:v>2024. </c:v>
                </c:pt>
              </c:strCache>
            </c:strRef>
          </c:cat>
          <c:val>
            <c:numRef>
              <c:f>Sheet1!$M$20:$M$29</c:f>
              <c:numCache>
                <c:formatCode>General</c:formatCode>
                <c:ptCount val="10"/>
                <c:pt idx="0">
                  <c:v>11</c:v>
                </c:pt>
                <c:pt idx="1">
                  <c:v>9</c:v>
                </c:pt>
                <c:pt idx="2">
                  <c:v>11</c:v>
                </c:pt>
                <c:pt idx="3">
                  <c:v>23</c:v>
                </c:pt>
                <c:pt idx="4">
                  <c:v>26</c:v>
                </c:pt>
                <c:pt idx="5">
                  <c:v>23</c:v>
                </c:pt>
                <c:pt idx="6">
                  <c:v>22</c:v>
                </c:pt>
                <c:pt idx="7">
                  <c:v>26</c:v>
                </c:pt>
                <c:pt idx="8">
                  <c:v>23</c:v>
                </c:pt>
                <c:pt idx="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41-4985-8224-6D4E512C0A1C}"/>
            </c:ext>
          </c:extLst>
        </c:ser>
        <c:ser>
          <c:idx val="1"/>
          <c:order val="1"/>
          <c:tx>
            <c:strRef>
              <c:f>Sheet1!$N$19</c:f>
              <c:strCache>
                <c:ptCount val="1"/>
                <c:pt idx="0">
                  <c:v>BROJ PRISTIGLIH PRIJAVA</c:v>
                </c:pt>
              </c:strCache>
            </c:strRef>
          </c:tx>
          <c:spPr>
            <a:ln w="28575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Sheet1!$L$20:$L$29</c:f>
              <c:strCache>
                <c:ptCount val="10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  <c:pt idx="7">
                  <c:v>2022.</c:v>
                </c:pt>
                <c:pt idx="8">
                  <c:v>2023.</c:v>
                </c:pt>
                <c:pt idx="9">
                  <c:v>2024. </c:v>
                </c:pt>
              </c:strCache>
            </c:strRef>
          </c:cat>
          <c:val>
            <c:numRef>
              <c:f>Sheet1!$N$20:$N$29</c:f>
              <c:numCache>
                <c:formatCode>General</c:formatCode>
                <c:ptCount val="10"/>
                <c:pt idx="0">
                  <c:v>43</c:v>
                </c:pt>
                <c:pt idx="1">
                  <c:v>16</c:v>
                </c:pt>
                <c:pt idx="2">
                  <c:v>24</c:v>
                </c:pt>
                <c:pt idx="3">
                  <c:v>95</c:v>
                </c:pt>
                <c:pt idx="4">
                  <c:v>80</c:v>
                </c:pt>
                <c:pt idx="5">
                  <c:v>58</c:v>
                </c:pt>
                <c:pt idx="6">
                  <c:v>71</c:v>
                </c:pt>
                <c:pt idx="7">
                  <c:v>72</c:v>
                </c:pt>
                <c:pt idx="8">
                  <c:v>114</c:v>
                </c:pt>
                <c:pt idx="9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41-4985-8224-6D4E512C0A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48586544"/>
        <c:axId val="1748591824"/>
      </c:lineChart>
      <c:catAx>
        <c:axId val="174858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48591824"/>
        <c:crosses val="autoZero"/>
        <c:auto val="1"/>
        <c:lblAlgn val="ctr"/>
        <c:lblOffset val="100"/>
        <c:noMultiLvlLbl val="0"/>
      </c:catAx>
      <c:valAx>
        <c:axId val="174859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4858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I</a:t>
            </a:r>
            <a:r>
              <a:rPr lang="en-US"/>
              <a:t>znos dodjeljenih sredstava kroz godine u € </a:t>
            </a:r>
            <a:endParaRPr lang="hr-HR"/>
          </a:p>
        </c:rich>
      </c:tx>
      <c:layout>
        <c:manualLayout>
          <c:xMode val="edge"/>
          <c:yMode val="edge"/>
          <c:x val="0.24761500226503025"/>
          <c:y val="1.3001978757838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0177688035230698E-2"/>
          <c:y val="0.10192261386047791"/>
          <c:w val="0.93930675722371693"/>
          <c:h val="0.84037009978967503"/>
        </c:manualLayout>
      </c:layout>
      <c:lineChart>
        <c:grouping val="standard"/>
        <c:varyColors val="0"/>
        <c:ser>
          <c:idx val="0"/>
          <c:order val="0"/>
          <c:tx>
            <c:strRef>
              <c:f>Sheet1!$E$43</c:f>
              <c:strCache>
                <c:ptCount val="1"/>
                <c:pt idx="0">
                  <c:v>IZNOS</c:v>
                </c:pt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Sheet1!$D$44:$D$53</c:f>
              <c:strCache>
                <c:ptCount val="10"/>
                <c:pt idx="0">
                  <c:v>2015.</c:v>
                </c:pt>
                <c:pt idx="1">
                  <c:v>2016.</c:v>
                </c:pt>
                <c:pt idx="2">
                  <c:v>2017.</c:v>
                </c:pt>
                <c:pt idx="3">
                  <c:v>2018.</c:v>
                </c:pt>
                <c:pt idx="4">
                  <c:v>2019.</c:v>
                </c:pt>
                <c:pt idx="5">
                  <c:v>2020.</c:v>
                </c:pt>
                <c:pt idx="6">
                  <c:v>2021.</c:v>
                </c:pt>
                <c:pt idx="7">
                  <c:v>2022.</c:v>
                </c:pt>
                <c:pt idx="8">
                  <c:v>2023.</c:v>
                </c:pt>
                <c:pt idx="9">
                  <c:v>2024. </c:v>
                </c:pt>
              </c:strCache>
            </c:strRef>
          </c:cat>
          <c:val>
            <c:numRef>
              <c:f>Sheet1!$E$44:$E$53</c:f>
              <c:numCache>
                <c:formatCode>General</c:formatCode>
                <c:ptCount val="10"/>
                <c:pt idx="0">
                  <c:v>19920</c:v>
                </c:pt>
                <c:pt idx="1">
                  <c:v>26560</c:v>
                </c:pt>
                <c:pt idx="2">
                  <c:v>26560</c:v>
                </c:pt>
                <c:pt idx="3">
                  <c:v>39841</c:v>
                </c:pt>
                <c:pt idx="4">
                  <c:v>53089</c:v>
                </c:pt>
                <c:pt idx="5">
                  <c:v>53089</c:v>
                </c:pt>
                <c:pt idx="6">
                  <c:v>39841</c:v>
                </c:pt>
                <c:pt idx="7">
                  <c:v>53089</c:v>
                </c:pt>
                <c:pt idx="8">
                  <c:v>53089</c:v>
                </c:pt>
                <c:pt idx="9">
                  <c:v>53000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05-4A74-9BD3-F8D518FEAF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748584144"/>
        <c:axId val="1748590864"/>
      </c:lineChart>
      <c:catAx>
        <c:axId val="174858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48590864"/>
        <c:crosses val="autoZero"/>
        <c:auto val="1"/>
        <c:lblAlgn val="ctr"/>
        <c:lblOffset val="100"/>
        <c:noMultiLvlLbl val="0"/>
      </c:catAx>
      <c:valAx>
        <c:axId val="1748590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4858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91380-533E-4481-9090-67C49C9992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F860373-8A9C-4200-9F8A-D0CE19E550B9}">
      <dgm:prSet/>
      <dgm:spPr/>
      <dgm:t>
        <a:bodyPr/>
        <a:lstStyle/>
        <a:p>
          <a:r>
            <a:rPr lang="hr-HR" b="1" noProof="0" dirty="0">
              <a:latin typeface="Montserrat" panose="00000500000000000000" pitchFamily="2" charset="0"/>
            </a:rPr>
            <a:t>Medijska pismenost  </a:t>
          </a:r>
          <a:r>
            <a:rPr lang="hr-HR" b="0" noProof="0" dirty="0">
              <a:latin typeface="Montserrat" panose="00000500000000000000" pitchFamily="2" charset="0"/>
            </a:rPr>
            <a:t>je skup znanja</a:t>
          </a:r>
          <a:r>
            <a:rPr lang="en-US" b="0" noProof="0" dirty="0">
              <a:latin typeface="Montserrat" panose="00000500000000000000" pitchFamily="2" charset="0"/>
            </a:rPr>
            <a:t>,</a:t>
          </a:r>
          <a:r>
            <a:rPr lang="hr-HR" b="0" noProof="0" dirty="0">
              <a:latin typeface="Montserrat" panose="00000500000000000000" pitchFamily="2" charset="0"/>
            </a:rPr>
            <a:t> kompetencija i vještina koje </a:t>
          </a:r>
          <a:r>
            <a:rPr lang="hr-HR" noProof="0" dirty="0">
              <a:latin typeface="Montserrat" panose="00000500000000000000" pitchFamily="2" charset="0"/>
            </a:rPr>
            <a:t>omogućuj</a:t>
          </a:r>
          <a:r>
            <a:rPr lang="en-US" noProof="0" dirty="0">
              <a:latin typeface="Montserrat" panose="00000500000000000000" pitchFamily="2" charset="0"/>
            </a:rPr>
            <a:t>u</a:t>
          </a:r>
          <a:r>
            <a:rPr lang="hr-HR" noProof="0" dirty="0">
              <a:latin typeface="Montserrat" panose="00000500000000000000" pitchFamily="2" charset="0"/>
            </a:rPr>
            <a:t> građanima učinkovit pristup i kritičku analizu informacija i medijskih sadržaja na raznovrsnim medijskim i komunikacijskim platformama i na društvenim mrežama; osnažuje ih da znaju razabrati informacije i provjeriti njihovu točnost, a kako bi mogli donositi informirane odluke na temelju medijskih sadržaja koje koriste, kreiraju i dijele na raznovrsnim platformama, zaštititi se od dezinformacija, manipulacija i propagande, očuvati svoju dobrobit, podatke i privatnost, kao i sudjelovati u društvenome i kulturnome životu i imati aktivnu ulogu u demokratskim procesima</a:t>
          </a:r>
          <a:r>
            <a:rPr lang="hr-HR" noProof="0" dirty="0"/>
            <a:t>.</a:t>
          </a:r>
        </a:p>
      </dgm:t>
    </dgm:pt>
    <dgm:pt modelId="{988336CD-827E-498C-B41F-6B312FFA3573}" type="parTrans" cxnId="{F138829F-7E73-4E76-B517-1675B728195D}">
      <dgm:prSet/>
      <dgm:spPr/>
      <dgm:t>
        <a:bodyPr/>
        <a:lstStyle/>
        <a:p>
          <a:endParaRPr lang="hr-HR"/>
        </a:p>
      </dgm:t>
    </dgm:pt>
    <dgm:pt modelId="{172A6556-E6D5-4A66-AACB-93EE0A43212D}" type="sibTrans" cxnId="{F138829F-7E73-4E76-B517-1675B728195D}">
      <dgm:prSet/>
      <dgm:spPr/>
      <dgm:t>
        <a:bodyPr/>
        <a:lstStyle/>
        <a:p>
          <a:endParaRPr lang="hr-HR"/>
        </a:p>
      </dgm:t>
    </dgm:pt>
    <dgm:pt modelId="{0AC3A9DC-D605-484E-BC7C-F01976A0F7C4}" type="pres">
      <dgm:prSet presAssocID="{96D91380-533E-4481-9090-67C49C9992E2}" presName="linear" presStyleCnt="0">
        <dgm:presLayoutVars>
          <dgm:animLvl val="lvl"/>
          <dgm:resizeHandles val="exact"/>
        </dgm:presLayoutVars>
      </dgm:prSet>
      <dgm:spPr/>
    </dgm:pt>
    <dgm:pt modelId="{52DFB9CA-65EE-4E93-8FD2-F6E9EF61B2F3}" type="pres">
      <dgm:prSet presAssocID="{AF860373-8A9C-4200-9F8A-D0CE19E550B9}" presName="parentText" presStyleLbl="node1" presStyleIdx="0" presStyleCnt="1" custScaleY="123595" custLinFactNeighborX="180" custLinFactNeighborY="-45534">
        <dgm:presLayoutVars>
          <dgm:chMax val="0"/>
          <dgm:bulletEnabled val="1"/>
        </dgm:presLayoutVars>
      </dgm:prSet>
      <dgm:spPr/>
    </dgm:pt>
  </dgm:ptLst>
  <dgm:cxnLst>
    <dgm:cxn modelId="{A972F385-05FA-46C6-BB57-D9EB587F0747}" type="presOf" srcId="{AF860373-8A9C-4200-9F8A-D0CE19E550B9}" destId="{52DFB9CA-65EE-4E93-8FD2-F6E9EF61B2F3}" srcOrd="0" destOrd="0" presId="urn:microsoft.com/office/officeart/2005/8/layout/vList2"/>
    <dgm:cxn modelId="{F138829F-7E73-4E76-B517-1675B728195D}" srcId="{96D91380-533E-4481-9090-67C49C9992E2}" destId="{AF860373-8A9C-4200-9F8A-D0CE19E550B9}" srcOrd="0" destOrd="0" parTransId="{988336CD-827E-498C-B41F-6B312FFA3573}" sibTransId="{172A6556-E6D5-4A66-AACB-93EE0A43212D}"/>
    <dgm:cxn modelId="{E70418EB-B9F6-4526-8C12-D7152B4041A6}" type="presOf" srcId="{96D91380-533E-4481-9090-67C49C9992E2}" destId="{0AC3A9DC-D605-484E-BC7C-F01976A0F7C4}" srcOrd="0" destOrd="0" presId="urn:microsoft.com/office/officeart/2005/8/layout/vList2"/>
    <dgm:cxn modelId="{8C9B4551-4BCE-4C8B-8087-A078974BA830}" type="presParOf" srcId="{0AC3A9DC-D605-484E-BC7C-F01976A0F7C4}" destId="{52DFB9CA-65EE-4E93-8FD2-F6E9EF61B2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FB9CA-65EE-4E93-8FD2-F6E9EF61B2F3}">
      <dsp:nvSpPr>
        <dsp:cNvPr id="0" name=""/>
        <dsp:cNvSpPr/>
      </dsp:nvSpPr>
      <dsp:spPr>
        <a:xfrm>
          <a:off x="0" y="0"/>
          <a:ext cx="10869248" cy="541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noProof="0" dirty="0">
              <a:latin typeface="Montserrat" panose="00000500000000000000" pitchFamily="2" charset="0"/>
            </a:rPr>
            <a:t>Medijska pismenost  </a:t>
          </a:r>
          <a:r>
            <a:rPr lang="hr-HR" sz="2400" b="0" kern="1200" noProof="0" dirty="0">
              <a:latin typeface="Montserrat" panose="00000500000000000000" pitchFamily="2" charset="0"/>
            </a:rPr>
            <a:t>je skup znanja</a:t>
          </a:r>
          <a:r>
            <a:rPr lang="en-US" sz="2400" b="0" kern="1200" noProof="0" dirty="0">
              <a:latin typeface="Montserrat" panose="00000500000000000000" pitchFamily="2" charset="0"/>
            </a:rPr>
            <a:t>,</a:t>
          </a:r>
          <a:r>
            <a:rPr lang="hr-HR" sz="2400" b="0" kern="1200" noProof="0" dirty="0">
              <a:latin typeface="Montserrat" panose="00000500000000000000" pitchFamily="2" charset="0"/>
            </a:rPr>
            <a:t> kompetencija i vještina koje </a:t>
          </a:r>
          <a:r>
            <a:rPr lang="hr-HR" sz="2400" kern="1200" noProof="0" dirty="0">
              <a:latin typeface="Montserrat" panose="00000500000000000000" pitchFamily="2" charset="0"/>
            </a:rPr>
            <a:t>omogućuj</a:t>
          </a:r>
          <a:r>
            <a:rPr lang="en-US" sz="2400" kern="1200" noProof="0" dirty="0">
              <a:latin typeface="Montserrat" panose="00000500000000000000" pitchFamily="2" charset="0"/>
            </a:rPr>
            <a:t>u</a:t>
          </a:r>
          <a:r>
            <a:rPr lang="hr-HR" sz="2400" kern="1200" noProof="0" dirty="0">
              <a:latin typeface="Montserrat" panose="00000500000000000000" pitchFamily="2" charset="0"/>
            </a:rPr>
            <a:t> građanima učinkovit pristup i kritičku analizu informacija i medijskih sadržaja na raznovrsnim medijskim i komunikacijskim platformama i na društvenim mrežama; osnažuje ih da znaju razabrati informacije i provjeriti njihovu točnost, a kako bi mogli donositi informirane odluke na temelju medijskih sadržaja koje koriste, kreiraju i dijele na raznovrsnim platformama, zaštititi se od dezinformacija, manipulacija i propagande, očuvati svoju dobrobit, podatke i privatnost, kao i sudjelovati u društvenome i kulturnome životu i imati aktivnu ulogu u demokratskim procesima</a:t>
          </a:r>
          <a:r>
            <a:rPr lang="hr-HR" sz="2400" kern="1200" noProof="0" dirty="0"/>
            <a:t>.</a:t>
          </a:r>
        </a:p>
      </dsp:txBody>
      <dsp:txXfrm>
        <a:off x="264292" y="264292"/>
        <a:ext cx="10340664" cy="4885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7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0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7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8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6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8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1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5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9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5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9BB0F8C9-0037-4A50-853D-AFE6B8F7F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C0693E90-3897-06DB-D7EA-536BE7976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1" y="1"/>
            <a:ext cx="12191979" cy="6857998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FDFDEE5-CD3A-4491-B5B9-1C26CE2D9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3205874"/>
            <a:ext cx="12188952" cy="3652125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975D7-B4CF-6517-2CCF-B99EEF03D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558" y="2636669"/>
            <a:ext cx="6334616" cy="25390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500" b="1" dirty="0">
                <a:solidFill>
                  <a:srgbClr val="FFFFFF"/>
                </a:solidFill>
                <a:latin typeface="Montserrat" panose="00000500000000000000" pitchFamily="2" charset="0"/>
                <a:cs typeface="Mongolian Baiti" panose="03000500000000000000" pitchFamily="66" charset="0"/>
              </a:rPr>
              <a:t>JAVNI POZIV</a:t>
            </a:r>
            <a:br>
              <a:rPr lang="hr-HR" sz="2500" b="1" dirty="0">
                <a:solidFill>
                  <a:srgbClr val="FFFFFF"/>
                </a:solidFill>
                <a:latin typeface="Montserrat" panose="00000500000000000000" pitchFamily="2" charset="0"/>
                <a:cs typeface="Mongolian Baiti" panose="03000500000000000000" pitchFamily="66" charset="0"/>
              </a:rPr>
            </a:br>
            <a:r>
              <a:rPr lang="hr-HR" sz="2500" b="1" dirty="0">
                <a:solidFill>
                  <a:srgbClr val="FFFFFF"/>
                </a:solidFill>
                <a:latin typeface="Montserrat" panose="00000500000000000000" pitchFamily="2" charset="0"/>
                <a:cs typeface="Mongolian Baiti" panose="03000500000000000000" pitchFamily="66" charset="0"/>
              </a:rPr>
              <a:t>ZA SUFINANCIRANJE PROJEKATA NA TEMU POTICANJA MEDIJSKE PISMENOSTI</a:t>
            </a:r>
            <a:br>
              <a:rPr lang="hr-HR" sz="2500" dirty="0">
                <a:solidFill>
                  <a:srgbClr val="FFFFFF"/>
                </a:solidFill>
              </a:rPr>
            </a:br>
            <a:endParaRPr lang="hr-HR" sz="2500" dirty="0">
              <a:solidFill>
                <a:srgbClr val="FFFFFF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E4AD8B4-D240-656D-2553-1200EA01E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034" y="4755712"/>
            <a:ext cx="3157314" cy="55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4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53DB758-613F-815F-32FC-63BB2EE81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16051"/>
              </p:ext>
            </p:extLst>
          </p:nvPr>
        </p:nvGraphicFramePr>
        <p:xfrm>
          <a:off x="484552" y="537328"/>
          <a:ext cx="10869248" cy="563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16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E1C51B-8191-FF86-B956-D1F0BC09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408373"/>
            <a:ext cx="11061569" cy="5768590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Svrha sufinanciranja:</a:t>
            </a:r>
          </a:p>
          <a:p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-   jačanje i razvoj vještina medijske pismenosti građana </a:t>
            </a:r>
          </a:p>
          <a:p>
            <a:pPr marL="285750" indent="-285750">
              <a:buFontTx/>
              <a:buChar char="-"/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razvoj edukacijskih materijala i programa na raznovrsnim platformama </a:t>
            </a:r>
            <a:endParaRPr lang="hr-HR" sz="1800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osvješćivanje javnosti o važnosti medijske pismenosti</a:t>
            </a:r>
          </a:p>
          <a:p>
            <a:pPr marL="285750" indent="-285750">
              <a:buFontTx/>
              <a:buChar char="-"/>
            </a:pPr>
            <a:endParaRPr lang="hr-HR" sz="1800" dirty="0">
              <a:solidFill>
                <a:srgbClr val="000000"/>
              </a:solidFill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Predmet javnog poziva:</a:t>
            </a:r>
          </a:p>
          <a:p>
            <a:pPr marL="285750" indent="-285750">
              <a:buFontTx/>
              <a:buChar char="-"/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prikupljanje ponuda za sufinanciranje </a:t>
            </a:r>
            <a:r>
              <a:rPr lang="hr-HR" sz="1800" b="1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pripreme i izrade edukacijskih materijala na raznovrsnim platformama</a:t>
            </a:r>
            <a:endParaRPr lang="en-US" sz="1800" b="1" i="1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prikupljanje ponuda za sufinanciranje </a:t>
            </a:r>
            <a:r>
              <a:rPr lang="hr-HR" sz="1800" b="1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projekata, manifestacija, seminara, konferencija, radionica, predavanja ili istraživanja, čija bi tema bila medijska pismenost</a:t>
            </a:r>
          </a:p>
          <a:p>
            <a:pPr marL="285750" indent="-285750">
              <a:buFontTx/>
              <a:buChar char="-"/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prikupljanje ponuda za sufinanciranje projekata koji imaju za cilj </a:t>
            </a:r>
            <a:r>
              <a:rPr lang="hr-HR" sz="1800" b="1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razvoj i osvještavanje važnosti</a:t>
            </a:r>
            <a:r>
              <a:rPr lang="hr-HR" sz="1800" b="1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medijske pismenosti</a:t>
            </a:r>
            <a:r>
              <a:rPr lang="hr-HR" sz="1800" i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hr-HR" sz="1800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kao i s njome povezana područja i projekti</a:t>
            </a:r>
            <a:endParaRPr lang="hr-HR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4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C21B-C3A4-D33E-789D-AD8E092D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6"/>
            <a:ext cx="10630291" cy="709072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chemeClr val="tx1"/>
                </a:solidFill>
                <a:latin typeface="Montserrat" panose="00000500000000000000" pitchFamily="2" charset="0"/>
              </a:rPr>
              <a:t>Kome je namijenjen javni poziv?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3A9FF-CC98-C8BE-A7AC-C184389B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1216057"/>
            <a:ext cx="10869248" cy="51281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>
              <a:latin typeface="Montserrat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r-HR" b="1" dirty="0">
                <a:latin typeface="Montserrat" panose="00000500000000000000" pitchFamily="2" charset="0"/>
              </a:rPr>
              <a:t>Pravo podnošenja prijave imaju: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dirty="0">
                <a:latin typeface="Montserrat" panose="00000500000000000000" pitchFamily="2" charset="0"/>
              </a:rPr>
              <a:t>fakulteti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dirty="0">
                <a:latin typeface="Montserrat" panose="00000500000000000000" pitchFamily="2" charset="0"/>
              </a:rPr>
              <a:t>instituti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dirty="0">
                <a:latin typeface="Montserrat" panose="00000500000000000000" pitchFamily="2" charset="0"/>
              </a:rPr>
              <a:t>obrazovne ustanove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dirty="0">
                <a:latin typeface="Montserrat" panose="00000500000000000000" pitchFamily="2" charset="0"/>
              </a:rPr>
              <a:t>udruge 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r-HR" dirty="0">
                <a:latin typeface="Montserrat" panose="00000500000000000000" pitchFamily="2" charset="0"/>
              </a:rPr>
              <a:t>ostale pravne osobe koje razvijaju i rade projekte vezane uz medijsku pismenost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hr-HR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Na ovom natječaju ne mogu sudjelovati: </a:t>
            </a:r>
            <a:endParaRPr lang="hr-HR" b="1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nakladnici televizije i/ili radija na lokalnoj i regionalnoj razini</a:t>
            </a:r>
            <a:endParaRPr lang="hr-HR" dirty="0"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neprofitni nakladnici televizije/ili radija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neprofitni pružatelji medijskih usluga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pružatelji elektroničkih publikacija</a:t>
            </a:r>
            <a:endParaRPr lang="en-US" dirty="0">
              <a:solidFill>
                <a:srgbClr val="000000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neprofitni proizvođači audiovizualnog i/ili radijskog programa</a:t>
            </a: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.</a:t>
            </a:r>
            <a:endParaRPr lang="hr-HR" sz="18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425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C344-FAF4-F6CF-CD52-304E3FF3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6"/>
            <a:ext cx="10710190" cy="567030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chemeClr val="tx1"/>
                </a:solidFill>
                <a:latin typeface="Montserrat" panose="00000500000000000000" pitchFamily="2" charset="0"/>
              </a:rPr>
              <a:t>Kriteriji koji se primjenjuju pri vrednovanju projekata</a:t>
            </a:r>
            <a:r>
              <a:rPr lang="en-US" sz="2800" b="1" dirty="0">
                <a:solidFill>
                  <a:schemeClr val="tx1"/>
                </a:solidFill>
                <a:latin typeface="Montserrat" panose="00000500000000000000" pitchFamily="2" charset="0"/>
              </a:rPr>
              <a:t>:</a:t>
            </a:r>
            <a:endParaRPr lang="hr-HR" sz="28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E1C51B-8191-FF86-B956-D1F0BC09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1083076"/>
            <a:ext cx="10869248" cy="5093887"/>
          </a:xfrm>
        </p:spPr>
        <p:txBody>
          <a:bodyPr>
            <a:normAutofit fontScale="70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hr-HR" sz="2300" b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(35 bodova)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tema i sadržaj prijave, povezanost s konceptom medijske pismenosti – prepoznavanje, analiza i rješavanje konkretnog problema/potrebe, razumijevanje aktualnih trendova i društvenih potreba, kvaliteta predloženog projekta i predloženih aktivnosti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Ciljevi i doseg (20 bodova) 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– jasno iskazani ciljevi u samom projektu, razmjer i opseg planiranih aktivnosti kojima se nastoji ostvariti navedeni cilj projekta, njihov doseg, utjecaj na lokalnoj ili nacionalnoj razini, kao i potencijal za učinkovito poboljšanje razine medijske pismenosti i osnaživanje građana vještinama medijske pismenosti. 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hr-HR" sz="2300" b="1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Iskoristivost projekta za edukaciju (20 bodova)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kroz obrazovni sustav i programe cjeloživotnog obrazovanja i za edukaciju edukatora, razvoj edukacijskih materijala na raznovrsnim platformama i prikladnih radionica za edukatore, građane i ciljane skupine.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Ciljane skupine </a:t>
            </a:r>
            <a:r>
              <a:rPr lang="hr-HR" sz="2300" b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(10 bodova) 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odabir ciljane skupine </a:t>
            </a:r>
            <a:r>
              <a:rPr lang="hr-HR" sz="230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građana i način njihovog dohvaćanja i širenja 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dosega, neposredan rad s građanima i ranjivim skupinama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Iskustvo predloženog projektnog tima i stručnost (10 bodova) 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– korištenje stručnih i znanstveno utemeljenih resursa (organizacije, znanstveni i edukativni materijali, stručnjaci…).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Suradnja i umreženost (5 bodova</a:t>
            </a:r>
            <a:r>
              <a:rPr lang="hr-HR" sz="2300" b="1" dirty="0">
                <a:solidFill>
                  <a:srgbClr val="00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hr-HR" sz="2300" b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3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– suradnja, koordinacija i/ili partnerstvo s drugim dionicima.</a:t>
            </a:r>
            <a:endParaRPr lang="hr-HR" sz="23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675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E5E1E52-79F8-23FF-BD8A-4CD0B579A7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939255"/>
              </p:ext>
            </p:extLst>
          </p:nvPr>
        </p:nvGraphicFramePr>
        <p:xfrm>
          <a:off x="600940" y="604188"/>
          <a:ext cx="10473460" cy="514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42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1F4711-D091-FFDE-0471-C3BD89E1A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43892"/>
              </p:ext>
            </p:extLst>
          </p:nvPr>
        </p:nvGraphicFramePr>
        <p:xfrm>
          <a:off x="585788" y="868218"/>
          <a:ext cx="10869612" cy="488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356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47343-BACE-3684-3689-05FD5D8A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537328"/>
            <a:ext cx="10869248" cy="5639635"/>
          </a:xfrm>
        </p:spPr>
        <p:txBody>
          <a:bodyPr>
            <a:normAutofit/>
          </a:bodyPr>
          <a:lstStyle/>
          <a:p>
            <a:endParaRPr lang="hr-HR" b="1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latin typeface="Montserrat" panose="00000500000000000000" pitchFamily="2" charset="0"/>
              </a:rPr>
              <a:t>Najviši iznos koji se mogao dobiti za pojedini projekt u sklopu </a:t>
            </a:r>
            <a:r>
              <a:rPr lang="hr-HR" i="1">
                <a:latin typeface="Montserrat" panose="00000500000000000000" pitchFamily="2" charset="0"/>
              </a:rPr>
              <a:t>Javnog poziva </a:t>
            </a:r>
            <a:r>
              <a:rPr lang="hr-HR" i="1" dirty="0">
                <a:latin typeface="Montserrat" panose="00000500000000000000" pitchFamily="2" charset="0"/>
              </a:rPr>
              <a:t>za sufinanciranje projekata na temu poticanja medijske pismenosti </a:t>
            </a:r>
            <a:r>
              <a:rPr lang="en-US" dirty="0">
                <a:latin typeface="Montserrat" panose="00000500000000000000" pitchFamily="2" charset="0"/>
              </a:rPr>
              <a:t>u</a:t>
            </a:r>
            <a:r>
              <a:rPr lang="hr-HR" dirty="0">
                <a:latin typeface="Montserrat" panose="00000500000000000000" pitchFamily="2" charset="0"/>
              </a:rPr>
              <a:t> 202</a:t>
            </a:r>
            <a:r>
              <a:rPr lang="en-US" dirty="0">
                <a:latin typeface="Montserrat" panose="00000500000000000000" pitchFamily="2" charset="0"/>
              </a:rPr>
              <a:t>4</a:t>
            </a:r>
            <a:r>
              <a:rPr lang="hr-HR" dirty="0">
                <a:latin typeface="Montserrat" panose="00000500000000000000" pitchFamily="2" charset="0"/>
              </a:rPr>
              <a:t>. iznosio je 6.000,00 € u jednoj godini, a najmanji je iznosio 1.000,00 €</a:t>
            </a:r>
          </a:p>
          <a:p>
            <a:endParaRPr lang="hr-HR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latin typeface="Montserrat" panose="00000500000000000000" pitchFamily="2" charset="0"/>
              </a:rPr>
              <a:t>Najviši dodijeljeni iznos za projekte koji će biti realizirani tijekom 202</a:t>
            </a:r>
            <a:r>
              <a:rPr lang="en-US" dirty="0">
                <a:latin typeface="Montserrat" panose="00000500000000000000" pitchFamily="2" charset="0"/>
              </a:rPr>
              <a:t>4</a:t>
            </a:r>
            <a:r>
              <a:rPr lang="hr-HR" dirty="0">
                <a:latin typeface="Montserrat" panose="00000500000000000000" pitchFamily="2" charset="0"/>
              </a:rPr>
              <a:t>. bio  je </a:t>
            </a:r>
            <a:r>
              <a:rPr lang="en-US" dirty="0">
                <a:latin typeface="Montserrat" panose="00000500000000000000" pitchFamily="2" charset="0"/>
              </a:rPr>
              <a:t>5.000 </a:t>
            </a:r>
            <a:r>
              <a:rPr lang="hr-HR" dirty="0">
                <a:latin typeface="Montserrat" panose="00000500000000000000" pitchFamily="2" charset="0"/>
              </a:rPr>
              <a:t>€, a najniži 1.000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hr-HR" dirty="0">
                <a:latin typeface="Montserrat" panose="00000500000000000000" pitchFamily="2" charset="0"/>
              </a:rPr>
              <a:t>€</a:t>
            </a:r>
          </a:p>
          <a:p>
            <a:endParaRPr lang="hr-HR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latin typeface="Montserrat" panose="00000500000000000000" pitchFamily="2" charset="0"/>
              </a:rPr>
              <a:t>Objava  </a:t>
            </a:r>
            <a:r>
              <a:rPr lang="hr-HR" b="1" i="1" dirty="0">
                <a:latin typeface="Montserrat" panose="00000500000000000000" pitchFamily="2" charset="0"/>
              </a:rPr>
              <a:t>Javnog poziva za sufinanciranje projekata na temu poticanja medijske pismenosti u 202</a:t>
            </a:r>
            <a:r>
              <a:rPr lang="en-US" b="1" i="1" dirty="0">
                <a:latin typeface="Montserrat" panose="00000500000000000000" pitchFamily="2" charset="0"/>
              </a:rPr>
              <a:t>5</a:t>
            </a:r>
            <a:r>
              <a:rPr lang="hr-HR" b="1" i="1" dirty="0">
                <a:latin typeface="Montserrat" panose="00000500000000000000" pitchFamily="2" charset="0"/>
              </a:rPr>
              <a:t>. </a:t>
            </a:r>
            <a:r>
              <a:rPr lang="hr-HR" dirty="0">
                <a:latin typeface="Montserrat" panose="00000500000000000000" pitchFamily="2" charset="0"/>
              </a:rPr>
              <a:t>očekuje se u razdoblju od 1. studenoga do 15. </a:t>
            </a:r>
            <a:r>
              <a:rPr lang="hr-HR">
                <a:latin typeface="Montserrat" panose="00000500000000000000" pitchFamily="2" charset="0"/>
              </a:rPr>
              <a:t>prosinca 2024.</a:t>
            </a:r>
            <a:endParaRPr lang="hr-HR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dirty="0"/>
          </a:p>
          <a:p>
            <a:endParaRPr lang="hr-HR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8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0043E-12B4-4F37-70CD-2FD02154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763571"/>
            <a:ext cx="10869248" cy="512818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endParaRPr lang="en-US" sz="2000" b="1" u="sng" dirty="0">
              <a:solidFill>
                <a:schemeClr val="accent2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info@aem.hr</a:t>
            </a:r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F803E7A-4F01-595C-47A9-80B58EBBC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3004" y="1860410"/>
            <a:ext cx="9229777" cy="161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4945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LightSeedLeftStep">
      <a:dk1>
        <a:srgbClr val="000000"/>
      </a:dk1>
      <a:lt1>
        <a:srgbClr val="FFFFFF"/>
      </a:lt1>
      <a:dk2>
        <a:srgbClr val="21373A"/>
      </a:dk2>
      <a:lt2>
        <a:srgbClr val="E8E2E2"/>
      </a:lt2>
      <a:accent1>
        <a:srgbClr val="80A9A7"/>
      </a:accent1>
      <a:accent2>
        <a:srgbClr val="75AB91"/>
      </a:accent2>
      <a:accent3>
        <a:srgbClr val="81AC86"/>
      </a:accent3>
      <a:accent4>
        <a:srgbClr val="86AC76"/>
      </a:accent4>
      <a:accent5>
        <a:srgbClr val="9AA57D"/>
      </a:accent5>
      <a:accent6>
        <a:srgbClr val="A9A274"/>
      </a:accent6>
      <a:hlink>
        <a:srgbClr val="AE696D"/>
      </a:hlink>
      <a:folHlink>
        <a:srgbClr val="7F7F7F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267</TotalTime>
  <Words>585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Bahnschrift</vt:lpstr>
      <vt:lpstr>Calibri</vt:lpstr>
      <vt:lpstr>Montserrat</vt:lpstr>
      <vt:lpstr>MatrixVTI</vt:lpstr>
      <vt:lpstr>JAVNI POZIV ZA SUFINANCIRANJE PROJEKATA NA TEMU POTICANJA MEDIJSKE PISMENOSTI </vt:lpstr>
      <vt:lpstr>PowerPoint Presentation</vt:lpstr>
      <vt:lpstr>PowerPoint Presentation</vt:lpstr>
      <vt:lpstr>Kome je namijenjen javni poziv?</vt:lpstr>
      <vt:lpstr>Kriteriji koji se primjenjuju pri vrednovanju projekata: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ZA SUFINANCIRANJE PROJEKATA NA TEMU POTICANJA MEDIJSKE PISMENOSTI</dc:title>
  <dc:creator>Marija Lalić</dc:creator>
  <cp:lastModifiedBy>Željan Popović</cp:lastModifiedBy>
  <cp:revision>4</cp:revision>
  <dcterms:created xsi:type="dcterms:W3CDTF">2023-03-23T13:47:51Z</dcterms:created>
  <dcterms:modified xsi:type="dcterms:W3CDTF">2024-03-21T14:59:34Z</dcterms:modified>
</cp:coreProperties>
</file>